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635"/>
    <a:srgbClr val="EBEB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7"/>
    <p:restoredTop sz="75696" autoAdjust="0"/>
  </p:normalViewPr>
  <p:slideViewPr>
    <p:cSldViewPr snapToGrid="0" snapToObjects="1">
      <p:cViewPr>
        <p:scale>
          <a:sx n="100" d="100"/>
          <a:sy n="100" d="100"/>
        </p:scale>
        <p:origin x="1056" y="-3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12E7A-BF3C-4A94-870B-05861137C120}" type="datetimeFigureOut">
              <a:rPr lang="en-US" smtClean="0"/>
              <a:t>2/11/2022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91E53-37A3-44C4-832F-0C78CAD757B2}" type="slidenum">
              <a:rPr lang="en-US" smtClean="0"/>
              <a:t>‹#›</a:t>
            </a:fld>
            <a:endParaRPr lang="en-US"/>
          </a:p>
        </p:txBody>
      </p:sp>
    </p:spTree>
    <p:extLst>
      <p:ext uri="{BB962C8B-B14F-4D97-AF65-F5344CB8AC3E}">
        <p14:creationId xmlns:p14="http://schemas.microsoft.com/office/powerpoint/2010/main" val="263919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FOR USE:</a:t>
            </a:r>
          </a:p>
          <a:p>
            <a:pPr marL="228600" indent="-228600">
              <a:buAutoNum type="arabicPeriod"/>
            </a:pPr>
            <a:r>
              <a:rPr lang="en-US" dirty="0"/>
              <a:t>In the text box under “Brought to you by,” enter your institution’s name.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(Optional) To add your logo, click on “Click icon to add picture.”</a:t>
            </a:r>
          </a:p>
          <a:p>
            <a:pPr marL="228600" indent="-228600">
              <a:buAutoNum type="arabicPeriod"/>
            </a:pPr>
            <a:r>
              <a:rPr lang="en-US" dirty="0"/>
              <a:t>Click on the list of JAMA Network journals in “Your Subscription Includes” and delete the titles not included in your subscription. (Please note that JAMA Network Open and JAMA Health Forum are open access journals.)</a:t>
            </a:r>
          </a:p>
          <a:p>
            <a:pPr marL="228600" indent="-228600">
              <a:buAutoNum type="arabicPeriod"/>
            </a:pPr>
            <a:r>
              <a:rPr lang="en-US" dirty="0"/>
              <a:t>Save slide as a PDF (from the “File” menu, select “Save as Adobe PDF”) and share.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If you have any questions, contact sales@jamanetwork.com. </a:t>
            </a:r>
            <a:endParaRPr lang="en-US" dirty="0"/>
          </a:p>
        </p:txBody>
      </p:sp>
      <p:sp>
        <p:nvSpPr>
          <p:cNvPr id="4" name="Slide Number Placeholder 3"/>
          <p:cNvSpPr>
            <a:spLocks noGrp="1"/>
          </p:cNvSpPr>
          <p:nvPr>
            <p:ph type="sldNum" sz="quarter" idx="5"/>
          </p:nvPr>
        </p:nvSpPr>
        <p:spPr/>
        <p:txBody>
          <a:bodyPr/>
          <a:lstStyle/>
          <a:p>
            <a:fld id="{9B191E53-37A3-44C4-832F-0C78CAD757B2}" type="slidenum">
              <a:rPr lang="en-US" smtClean="0"/>
              <a:t>1</a:t>
            </a:fld>
            <a:endParaRPr lang="en-US"/>
          </a:p>
        </p:txBody>
      </p:sp>
    </p:spTree>
    <p:extLst>
      <p:ext uri="{BB962C8B-B14F-4D97-AF65-F5344CB8AC3E}">
        <p14:creationId xmlns:p14="http://schemas.microsoft.com/office/powerpoint/2010/main" val="1156264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s://jamanetwork.com/"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jamanetwork.com/" TargetMode="External"/><Relationship Id="rId5" Type="http://schemas.openxmlformats.org/officeDocument/2006/relationships/hyperlink" Target="https://jamanetwork.com/journals/jama-health-forum" TargetMode="External"/><Relationship Id="rId4" Type="http://schemas.openxmlformats.org/officeDocument/2006/relationships/hyperlink" Target="https://jamanetwork.com/journals/jamanetworkope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AMA Network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FB9039-E713-824B-BBBB-61718500B2D9}"/>
              </a:ext>
            </a:extLst>
          </p:cNvPr>
          <p:cNvGrpSpPr/>
          <p:nvPr userDrawn="1"/>
        </p:nvGrpSpPr>
        <p:grpSpPr>
          <a:xfrm>
            <a:off x="448056" y="9299448"/>
            <a:ext cx="4444957" cy="374904"/>
            <a:chOff x="448056" y="9299448"/>
            <a:chExt cx="4444957" cy="374904"/>
          </a:xfrm>
        </p:grpSpPr>
        <p:pic>
          <p:nvPicPr>
            <p:cNvPr id="9" name="Picture 8">
              <a:extLst>
                <a:ext uri="{FF2B5EF4-FFF2-40B4-BE49-F238E27FC236}">
                  <a16:creationId xmlns:a16="http://schemas.microsoft.com/office/drawing/2014/main" id="{C9DBB471-EE77-2D48-B8C3-84B44DA1C473}"/>
                </a:ext>
              </a:extLst>
            </p:cNvPr>
            <p:cNvPicPr>
              <a:picLocks noChangeAspect="1"/>
            </p:cNvPicPr>
            <p:nvPr userDrawn="1"/>
          </p:nvPicPr>
          <p:blipFill>
            <a:blip r:embed="rId2"/>
            <a:stretch>
              <a:fillRect/>
            </a:stretch>
          </p:blipFill>
          <p:spPr>
            <a:xfrm>
              <a:off x="448056" y="9326880"/>
              <a:ext cx="1551305" cy="320040"/>
            </a:xfrm>
            <a:prstGeom prst="rect">
              <a:avLst/>
            </a:prstGeom>
          </p:spPr>
        </p:pic>
        <p:cxnSp>
          <p:nvCxnSpPr>
            <p:cNvPr id="10" name="Straight Connector 9">
              <a:extLst>
                <a:ext uri="{FF2B5EF4-FFF2-40B4-BE49-F238E27FC236}">
                  <a16:creationId xmlns:a16="http://schemas.microsoft.com/office/drawing/2014/main" id="{C13D4351-C8D5-EB45-B9CD-175EB47DA11D}"/>
                </a:ext>
              </a:extLst>
            </p:cNvPr>
            <p:cNvCxnSpPr/>
            <p:nvPr userDrawn="1"/>
          </p:nvCxnSpPr>
          <p:spPr>
            <a:xfrm>
              <a:off x="2185416" y="9299448"/>
              <a:ext cx="0" cy="3749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1B0AC9-42DE-C24D-80AB-5291047C1E47}"/>
                </a:ext>
              </a:extLst>
            </p:cNvPr>
            <p:cNvSpPr txBox="1"/>
            <p:nvPr userDrawn="1"/>
          </p:nvSpPr>
          <p:spPr>
            <a:xfrm>
              <a:off x="2393004" y="9439577"/>
              <a:ext cx="2500009" cy="138499"/>
            </a:xfrm>
            <a:prstGeom prst="rect">
              <a:avLst/>
            </a:prstGeom>
            <a:noFill/>
          </p:spPr>
          <p:txBody>
            <a:bodyPr wrap="square" lIns="0" tIns="0" rIns="0" bIns="0" rtlCol="0">
              <a:spAutoFit/>
            </a:bodyPr>
            <a:lstStyle/>
            <a:p>
              <a:r>
                <a:rPr lang="en-US" sz="900" dirty="0">
                  <a:latin typeface="Helvetica" pitchFamily="2" charset="0"/>
                </a:rPr>
                <a:t>READ. VIEW. LISTEN. LEARN.</a:t>
              </a:r>
            </a:p>
          </p:txBody>
        </p:sp>
      </p:grpSp>
      <p:pic>
        <p:nvPicPr>
          <p:cNvPr id="13" name="Picture 12">
            <a:extLst>
              <a:ext uri="{FF2B5EF4-FFF2-40B4-BE49-F238E27FC236}">
                <a16:creationId xmlns:a16="http://schemas.microsoft.com/office/drawing/2014/main" id="{C39F98F7-12C7-8544-BDCD-70D8089DB99A}"/>
              </a:ext>
            </a:extLst>
          </p:cNvPr>
          <p:cNvPicPr>
            <a:picLocks noChangeAspect="1"/>
          </p:cNvPicPr>
          <p:nvPr userDrawn="1"/>
        </p:nvPicPr>
        <p:blipFill rotWithShape="1">
          <a:blip r:embed="rId3"/>
          <a:srcRect b="52598"/>
          <a:stretch/>
        </p:blipFill>
        <p:spPr>
          <a:xfrm>
            <a:off x="0" y="0"/>
            <a:ext cx="7772400" cy="4767943"/>
          </a:xfrm>
          <a:prstGeom prst="rect">
            <a:avLst/>
          </a:prstGeom>
        </p:spPr>
      </p:pic>
      <p:sp>
        <p:nvSpPr>
          <p:cNvPr id="21" name="Text Placeholder 20">
            <a:extLst>
              <a:ext uri="{FF2B5EF4-FFF2-40B4-BE49-F238E27FC236}">
                <a16:creationId xmlns:a16="http://schemas.microsoft.com/office/drawing/2014/main" id="{894910BA-6D0B-CE40-89B1-064232DD8A71}"/>
              </a:ext>
            </a:extLst>
          </p:cNvPr>
          <p:cNvSpPr>
            <a:spLocks noGrp="1"/>
          </p:cNvSpPr>
          <p:nvPr>
            <p:ph type="body" sz="quarter" idx="10"/>
          </p:nvPr>
        </p:nvSpPr>
        <p:spPr>
          <a:xfrm>
            <a:off x="4120477" y="5320460"/>
            <a:ext cx="3325352" cy="1669629"/>
          </a:xfrm>
        </p:spPr>
        <p:txBody>
          <a:bodyPr>
            <a:noAutofit/>
          </a:bodyPr>
          <a:lstStyle>
            <a:lvl1pPr>
              <a:lnSpc>
                <a:spcPts val="2200"/>
              </a:lnSpc>
              <a:defRPr sz="1600"/>
            </a:lvl1pPr>
          </a:lstStyle>
          <a:p>
            <a:pPr lvl="0"/>
            <a:r>
              <a:rPr lang="en-US"/>
              <a:t>Click to edit Master text styles</a:t>
            </a:r>
          </a:p>
        </p:txBody>
      </p:sp>
      <p:sp>
        <p:nvSpPr>
          <p:cNvPr id="3" name="Picture Placeholder 2">
            <a:extLst>
              <a:ext uri="{FF2B5EF4-FFF2-40B4-BE49-F238E27FC236}">
                <a16:creationId xmlns:a16="http://schemas.microsoft.com/office/drawing/2014/main" id="{D9E1ACC2-DB94-3C40-AD72-43F4CB7873FB}"/>
              </a:ext>
            </a:extLst>
          </p:cNvPr>
          <p:cNvSpPr>
            <a:spLocks noGrp="1"/>
          </p:cNvSpPr>
          <p:nvPr>
            <p:ph type="pic" sz="quarter" idx="11"/>
          </p:nvPr>
        </p:nvSpPr>
        <p:spPr>
          <a:xfrm>
            <a:off x="4120023" y="6990088"/>
            <a:ext cx="3325352" cy="1976111"/>
          </a:xfrm>
        </p:spPr>
        <p:txBody>
          <a:bodyPr/>
          <a:lstStyle/>
          <a:p>
            <a:r>
              <a:rPr lang="en-US"/>
              <a:t>Click icon to add picture</a:t>
            </a:r>
          </a:p>
        </p:txBody>
      </p:sp>
      <p:cxnSp>
        <p:nvCxnSpPr>
          <p:cNvPr id="5" name="Straight Connector 4">
            <a:extLst>
              <a:ext uri="{FF2B5EF4-FFF2-40B4-BE49-F238E27FC236}">
                <a16:creationId xmlns:a16="http://schemas.microsoft.com/office/drawing/2014/main" id="{DFCCADE3-188D-6B44-BBE4-815D8B6AB04D}"/>
              </a:ext>
            </a:extLst>
          </p:cNvPr>
          <p:cNvCxnSpPr>
            <a:cxnSpLocks/>
          </p:cNvCxnSpPr>
          <p:nvPr userDrawn="1"/>
        </p:nvCxnSpPr>
        <p:spPr>
          <a:xfrm>
            <a:off x="448056" y="9134669"/>
            <a:ext cx="685781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2A5D39-75BB-C948-A402-89A733C6C29F}"/>
              </a:ext>
            </a:extLst>
          </p:cNvPr>
          <p:cNvSpPr txBox="1"/>
          <p:nvPr userDrawn="1"/>
        </p:nvSpPr>
        <p:spPr>
          <a:xfrm>
            <a:off x="516892" y="5029200"/>
            <a:ext cx="1922318" cy="609526"/>
          </a:xfrm>
          <a:prstGeom prst="rect">
            <a:avLst/>
          </a:prstGeom>
          <a:noFill/>
        </p:spPr>
        <p:txBody>
          <a:bodyPr wrap="square" lIns="0" tIns="0" rIns="0" bIns="0" rtlCol="0">
            <a:spAutoFit/>
          </a:bodyPr>
          <a:lstStyle/>
          <a:p>
            <a:pPr marL="0" marR="0" lvl="0" indent="0" algn="l" defTabSz="457200" rtl="0" eaLnBrk="1" fontAlgn="auto" latinLnBrk="0" hangingPunct="1">
              <a:lnSpc>
                <a:spcPts val="1420"/>
              </a:lnSpc>
              <a:spcBef>
                <a:spcPts val="0"/>
              </a:spcBef>
              <a:spcAft>
                <a:spcPts val="300"/>
              </a:spcAft>
              <a:buClrTx/>
              <a:buSzTx/>
              <a:buFontTx/>
              <a:buNone/>
              <a:tabLst/>
              <a:defRPr/>
            </a:pPr>
            <a:r>
              <a:rPr lang="en-US" sz="1100" b="1" kern="1200" dirty="0">
                <a:solidFill>
                  <a:schemeClr val="tx1"/>
                </a:solidFill>
                <a:effectLst/>
                <a:latin typeface="Helvetica" pitchFamily="2" charset="0"/>
                <a:ea typeface="+mn-ea"/>
                <a:cs typeface="+mn-cs"/>
              </a:rPr>
              <a:t>Fully Open Access Titles:</a:t>
            </a:r>
          </a:p>
          <a:p>
            <a:pPr marL="0" marR="0" lvl="0" indent="0" algn="l" defTabSz="457200" rtl="0" eaLnBrk="1" fontAlgn="auto" latinLnBrk="0" hangingPunct="1">
              <a:lnSpc>
                <a:spcPts val="1420"/>
              </a:lnSpc>
              <a:spcBef>
                <a:spcPts val="0"/>
              </a:spcBef>
              <a:spcAft>
                <a:spcPts val="300"/>
              </a:spcAft>
              <a:buClrTx/>
              <a:buSzTx/>
              <a:buFontTx/>
              <a:buNone/>
              <a:tabLst/>
              <a:defRPr/>
            </a:pPr>
            <a:r>
              <a:rPr lang="en-US" sz="1100" b="0" i="1" kern="1200" dirty="0">
                <a:solidFill>
                  <a:schemeClr val="tx1"/>
                </a:solidFill>
                <a:effectLst/>
                <a:latin typeface="Helvetica" pitchFamily="2" charset="0"/>
                <a:ea typeface="+mn-ea"/>
                <a:cs typeface="+mn-cs"/>
                <a:hlinkClick r:id="rId4"/>
              </a:rPr>
              <a:t>JAMA Network Open</a:t>
            </a:r>
            <a:r>
              <a:rPr lang="en-US" sz="1100" b="0" i="1" kern="1200" baseline="30000" dirty="0">
                <a:solidFill>
                  <a:schemeClr val="tx1"/>
                </a:solidFill>
                <a:effectLst/>
                <a:latin typeface="Helvetica" pitchFamily="2" charset="0"/>
                <a:ea typeface="+mn-ea"/>
                <a:cs typeface="+mn-cs"/>
                <a:hlinkClick r:id="rId4"/>
              </a:rPr>
              <a:t>™</a:t>
            </a:r>
            <a:endParaRPr lang="en-US" sz="1100" b="1" kern="1200" dirty="0">
              <a:solidFill>
                <a:schemeClr val="tx1"/>
              </a:solidFill>
              <a:effectLst/>
              <a:latin typeface="Helvetica" pitchFamily="2" charset="0"/>
              <a:ea typeface="+mn-ea"/>
              <a:cs typeface="+mn-cs"/>
            </a:endParaRPr>
          </a:p>
          <a:p>
            <a:pPr marL="0" marR="0" lvl="0" indent="0" algn="l" defTabSz="457200" rtl="0" eaLnBrk="1" fontAlgn="auto" latinLnBrk="0" hangingPunct="1">
              <a:lnSpc>
                <a:spcPts val="1420"/>
              </a:lnSpc>
              <a:spcBef>
                <a:spcPts val="0"/>
              </a:spcBef>
              <a:spcAft>
                <a:spcPts val="300"/>
              </a:spcAft>
              <a:buClrTx/>
              <a:buSzTx/>
              <a:buFontTx/>
              <a:buNone/>
              <a:tabLst/>
              <a:defRPr/>
            </a:pPr>
            <a:r>
              <a:rPr lang="en-US" sz="1100" b="0" i="1" kern="1200" dirty="0">
                <a:solidFill>
                  <a:schemeClr val="tx1"/>
                </a:solidFill>
                <a:effectLst/>
                <a:latin typeface="Helvetica" pitchFamily="2" charset="0"/>
                <a:ea typeface="+mn-ea"/>
                <a:cs typeface="+mn-cs"/>
                <a:hlinkClick r:id="rId5"/>
              </a:rPr>
              <a:t>JAMA Health Forum</a:t>
            </a:r>
            <a:r>
              <a:rPr lang="en-US" sz="1100" b="0" i="1" kern="1200" baseline="30000" dirty="0">
                <a:solidFill>
                  <a:schemeClr val="tx1"/>
                </a:solidFill>
                <a:effectLst/>
                <a:latin typeface="Helvetica" pitchFamily="2" charset="0"/>
                <a:ea typeface="+mn-ea"/>
                <a:cs typeface="+mn-cs"/>
                <a:hlinkClick r:id="rId5"/>
              </a:rPr>
              <a:t>™</a:t>
            </a:r>
            <a:endParaRPr lang="en-US" sz="1100" b="0" i="1" kern="1200" baseline="30000" dirty="0">
              <a:solidFill>
                <a:schemeClr val="tx1"/>
              </a:solidFill>
              <a:effectLst/>
              <a:latin typeface="Helvetica" pitchFamily="2" charset="0"/>
              <a:ea typeface="+mn-ea"/>
              <a:cs typeface="+mn-cs"/>
            </a:endParaRPr>
          </a:p>
        </p:txBody>
      </p:sp>
      <p:sp>
        <p:nvSpPr>
          <p:cNvPr id="16" name="TextBox 15">
            <a:extLst>
              <a:ext uri="{FF2B5EF4-FFF2-40B4-BE49-F238E27FC236}">
                <a16:creationId xmlns:a16="http://schemas.microsoft.com/office/drawing/2014/main" id="{F13D86F8-EA10-C141-9DE6-0B188B877FCA}"/>
              </a:ext>
            </a:extLst>
          </p:cNvPr>
          <p:cNvSpPr txBox="1"/>
          <p:nvPr userDrawn="1"/>
        </p:nvSpPr>
        <p:spPr>
          <a:xfrm>
            <a:off x="516892" y="5924939"/>
            <a:ext cx="1922318" cy="173509"/>
          </a:xfrm>
          <a:prstGeom prst="rect">
            <a:avLst/>
          </a:prstGeom>
          <a:noFill/>
        </p:spPr>
        <p:txBody>
          <a:bodyPr wrap="square" lIns="0" tIns="0" rIns="0" bIns="0" rtlCol="0">
            <a:spAutoFit/>
          </a:bodyPr>
          <a:lstStyle/>
          <a:p>
            <a:pPr marL="0" marR="0" lvl="0" indent="0" algn="l" defTabSz="457200" rtl="0" eaLnBrk="1" fontAlgn="auto" latinLnBrk="0" hangingPunct="1">
              <a:lnSpc>
                <a:spcPts val="1420"/>
              </a:lnSpc>
              <a:spcBef>
                <a:spcPts val="0"/>
              </a:spcBef>
              <a:spcAft>
                <a:spcPts val="300"/>
              </a:spcAft>
              <a:buClrTx/>
              <a:buSzTx/>
              <a:buFontTx/>
              <a:buNone/>
              <a:tabLst/>
              <a:defRPr/>
            </a:pPr>
            <a:r>
              <a:rPr lang="en-US" sz="1100" b="1" kern="1200" dirty="0">
                <a:solidFill>
                  <a:schemeClr val="tx1"/>
                </a:solidFill>
                <a:effectLst/>
                <a:latin typeface="Helvetica" pitchFamily="2" charset="0"/>
                <a:ea typeface="+mn-ea"/>
                <a:cs typeface="+mn-cs"/>
              </a:rPr>
              <a:t>Your Subscription Includes:</a:t>
            </a:r>
            <a:endParaRPr lang="en-US" sz="1100" kern="1200" dirty="0">
              <a:solidFill>
                <a:schemeClr val="tx1"/>
              </a:solidFill>
              <a:effectLst/>
              <a:latin typeface="Helvetica" pitchFamily="2" charset="0"/>
              <a:ea typeface="+mn-ea"/>
              <a:cs typeface="+mn-cs"/>
            </a:endParaRPr>
          </a:p>
        </p:txBody>
      </p:sp>
      <p:sp>
        <p:nvSpPr>
          <p:cNvPr id="12" name="Rectangle 11">
            <a:hlinkClick r:id="rId6"/>
            <a:extLst>
              <a:ext uri="{FF2B5EF4-FFF2-40B4-BE49-F238E27FC236}">
                <a16:creationId xmlns:a16="http://schemas.microsoft.com/office/drawing/2014/main" id="{26A30952-6C6A-D84C-B8BD-B427DFE6FF03}"/>
              </a:ext>
            </a:extLst>
          </p:cNvPr>
          <p:cNvSpPr/>
          <p:nvPr userDrawn="1"/>
        </p:nvSpPr>
        <p:spPr>
          <a:xfrm>
            <a:off x="335902" y="9218645"/>
            <a:ext cx="3784121" cy="66247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4F41D76-E762-5341-8627-0A98AC7B27B9}"/>
              </a:ext>
            </a:extLst>
          </p:cNvPr>
          <p:cNvSpPr txBox="1"/>
          <p:nvPr userDrawn="1"/>
        </p:nvSpPr>
        <p:spPr>
          <a:xfrm>
            <a:off x="516891" y="4351861"/>
            <a:ext cx="4376121" cy="173509"/>
          </a:xfrm>
          <a:prstGeom prst="rect">
            <a:avLst/>
          </a:prstGeom>
          <a:noFill/>
        </p:spPr>
        <p:txBody>
          <a:bodyPr wrap="square" lIns="0" tIns="0" rIns="0" bIns="0" rtlCol="0">
            <a:spAutoFit/>
          </a:bodyPr>
          <a:lstStyle/>
          <a:p>
            <a:pPr marL="0" marR="0" lvl="0" indent="0" algn="l" defTabSz="457200" rtl="0" eaLnBrk="1" fontAlgn="auto" latinLnBrk="0" hangingPunct="1">
              <a:lnSpc>
                <a:spcPts val="1420"/>
              </a:lnSpc>
              <a:spcBef>
                <a:spcPts val="0"/>
              </a:spcBef>
              <a:spcAft>
                <a:spcPts val="300"/>
              </a:spcAft>
              <a:buClrTx/>
              <a:buSzTx/>
              <a:buFontTx/>
              <a:buNone/>
              <a:tabLst/>
              <a:defRPr/>
            </a:pPr>
            <a:r>
              <a:rPr lang="en-US" sz="1000" b="1" kern="1200" dirty="0">
                <a:solidFill>
                  <a:schemeClr val="tx1"/>
                </a:solidFill>
                <a:effectLst/>
                <a:latin typeface="Helvetica" pitchFamily="2" charset="0"/>
                <a:ea typeface="+mn-ea"/>
                <a:cs typeface="+mn-cs"/>
              </a:rPr>
              <a:t>To access JAMA Network content, visit </a:t>
            </a:r>
            <a:r>
              <a:rPr lang="en-US" sz="1000" b="1" kern="1200" dirty="0" err="1">
                <a:solidFill>
                  <a:srgbClr val="D71635"/>
                </a:solidFill>
                <a:effectLst/>
                <a:latin typeface="Helvetica" pitchFamily="2" charset="0"/>
                <a:ea typeface="+mn-ea"/>
                <a:cs typeface="+mn-cs"/>
                <a:hlinkClick r:id="rId7"/>
              </a:rPr>
              <a:t>jamanetwork.com</a:t>
            </a:r>
            <a:r>
              <a:rPr lang="en-US" sz="1000" b="1" kern="1200" dirty="0">
                <a:solidFill>
                  <a:srgbClr val="D71635"/>
                </a:solidFill>
                <a:effectLst/>
                <a:latin typeface="Helvetica" pitchFamily="2" charset="0"/>
                <a:ea typeface="+mn-ea"/>
                <a:cs typeface="+mn-cs"/>
                <a:hlinkClick r:id="rId7"/>
              </a:rPr>
              <a:t> </a:t>
            </a:r>
            <a:endParaRPr lang="en-US" sz="1000" kern="1200" dirty="0">
              <a:solidFill>
                <a:srgbClr val="D71635"/>
              </a:solidFill>
              <a:effectLst/>
              <a:latin typeface="Helvetica" pitchFamily="2" charset="0"/>
              <a:ea typeface="+mn-ea"/>
              <a:cs typeface="+mn-cs"/>
            </a:endParaRPr>
          </a:p>
        </p:txBody>
      </p:sp>
    </p:spTree>
    <p:extLst>
      <p:ext uri="{BB962C8B-B14F-4D97-AF65-F5344CB8AC3E}">
        <p14:creationId xmlns:p14="http://schemas.microsoft.com/office/powerpoint/2010/main" val="14695664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0712C466-C26D-2F47-BDB7-5923D1AC9E63}"/>
              </a:ext>
            </a:extLst>
          </p:cNvPr>
          <p:cNvSpPr txBox="1">
            <a:spLocks/>
          </p:cNvSpPr>
          <p:nvPr userDrawn="1"/>
        </p:nvSpPr>
        <p:spPr>
          <a:xfrm>
            <a:off x="4114800" y="5029200"/>
            <a:ext cx="1646215" cy="320040"/>
          </a:xfrm>
          <a:prstGeom prst="rect">
            <a:avLst/>
          </a:prstGeom>
        </p:spPr>
        <p:txBody>
          <a:bodyPr vert="horz"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chemeClr val="tx1"/>
                </a:solidFill>
                <a:latin typeface="Helvetica" pitchFamily="2" charset="0"/>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2000" kern="1200">
                <a:solidFill>
                  <a:schemeClr val="tx1"/>
                </a:solidFill>
                <a:latin typeface="Helvetica" pitchFamily="2" charset="0"/>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2000" kern="1200">
                <a:solidFill>
                  <a:schemeClr val="tx1"/>
                </a:solidFill>
                <a:latin typeface="Helvetica" pitchFamily="2" charset="0"/>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2000" kern="1200">
                <a:solidFill>
                  <a:schemeClr val="tx1"/>
                </a:solidFill>
                <a:latin typeface="Helvetica" pitchFamily="2" charset="0"/>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2000" kern="1200">
                <a:solidFill>
                  <a:schemeClr val="tx1"/>
                </a:solidFill>
                <a:latin typeface="Helvetica" pitchFamily="2"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1400" kern="1200" dirty="0">
                <a:solidFill>
                  <a:schemeClr val="tx1"/>
                </a:solidFill>
                <a:effectLst/>
                <a:latin typeface="Helvetica" pitchFamily="2" charset="0"/>
                <a:ea typeface="+mn-ea"/>
                <a:cs typeface="+mn-cs"/>
              </a:rPr>
              <a:t>Brought to you by:</a:t>
            </a:r>
          </a:p>
        </p:txBody>
      </p:sp>
      <p:sp>
        <p:nvSpPr>
          <p:cNvPr id="18" name="Text Placeholder 17">
            <a:extLst>
              <a:ext uri="{FF2B5EF4-FFF2-40B4-BE49-F238E27FC236}">
                <a16:creationId xmlns:a16="http://schemas.microsoft.com/office/drawing/2014/main" id="{55017A7D-7475-D248-9253-A7B8C48BAC37}"/>
              </a:ext>
            </a:extLst>
          </p:cNvPr>
          <p:cNvSpPr>
            <a:spLocks noGrp="1"/>
          </p:cNvSpPr>
          <p:nvPr>
            <p:ph type="body" idx="1"/>
          </p:nvPr>
        </p:nvSpPr>
        <p:spPr>
          <a:xfrm>
            <a:off x="4114801" y="5349240"/>
            <a:ext cx="3013788" cy="1471100"/>
          </a:xfrm>
          <a:prstGeom prst="rect">
            <a:avLst/>
          </a:prstGeom>
        </p:spPr>
        <p:txBody>
          <a:bodyPr vert="horz" lIns="0" tIns="0" rIns="0" bIns="0" rtlCol="0">
            <a:normAutofit/>
          </a:bodyPr>
          <a:lstStyle/>
          <a:p>
            <a:pPr lvl="0"/>
            <a:r>
              <a:rPr lang="en-US" dirty="0"/>
              <a:t>Click to edit Master text styles</a:t>
            </a:r>
          </a:p>
        </p:txBody>
      </p:sp>
    </p:spTree>
    <p:extLst>
      <p:ext uri="{BB962C8B-B14F-4D97-AF65-F5344CB8AC3E}">
        <p14:creationId xmlns:p14="http://schemas.microsoft.com/office/powerpoint/2010/main" val="315309250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0" indent="0" algn="l" defTabSz="777240" rtl="0" eaLnBrk="1" latinLnBrk="0" hangingPunct="1">
        <a:lnSpc>
          <a:spcPts val="2400"/>
        </a:lnSpc>
        <a:spcBef>
          <a:spcPts val="0"/>
        </a:spcBef>
        <a:buFont typeface="Arial" panose="020B0604020202020204" pitchFamily="34" charset="0"/>
        <a:buNone/>
        <a:defRPr sz="1800" b="1" kern="1200">
          <a:solidFill>
            <a:schemeClr val="tx1"/>
          </a:solidFill>
          <a:latin typeface="Helvetica" pitchFamily="2" charset="0"/>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2000" kern="1200">
          <a:solidFill>
            <a:schemeClr val="tx1"/>
          </a:solidFill>
          <a:latin typeface="Helvetica" pitchFamily="2" charset="0"/>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2000" kern="1200">
          <a:solidFill>
            <a:schemeClr val="tx1"/>
          </a:solidFill>
          <a:latin typeface="Helvetica" pitchFamily="2" charset="0"/>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2000" kern="1200">
          <a:solidFill>
            <a:schemeClr val="tx1"/>
          </a:solidFill>
          <a:latin typeface="Helvetica" pitchFamily="2" charset="0"/>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2000" kern="1200">
          <a:solidFill>
            <a:schemeClr val="tx1"/>
          </a:solidFill>
          <a:latin typeface="Helvetica" pitchFamily="2"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jamanetwork.com/journals/jamaoncology" TargetMode="External"/><Relationship Id="rId13" Type="http://schemas.openxmlformats.org/officeDocument/2006/relationships/hyperlink" Target="https://jamanetwork.com/journals/jamasurgery" TargetMode="External"/><Relationship Id="rId3" Type="http://schemas.openxmlformats.org/officeDocument/2006/relationships/hyperlink" Target="https://jamanetwork.com/journals/jama" TargetMode="External"/><Relationship Id="rId7" Type="http://schemas.openxmlformats.org/officeDocument/2006/relationships/hyperlink" Target="https://jamanetwork.com/journals/jamaneurology" TargetMode="External"/><Relationship Id="rId12" Type="http://schemas.openxmlformats.org/officeDocument/2006/relationships/hyperlink" Target="https://jamanetwork.com/journals/jamapsychiatr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jamanetwork.com/journals/jamainternalmedicine" TargetMode="External"/><Relationship Id="rId11" Type="http://schemas.openxmlformats.org/officeDocument/2006/relationships/hyperlink" Target="https://jamanetwork.com/journals/jamapediatrics" TargetMode="External"/><Relationship Id="rId5" Type="http://schemas.openxmlformats.org/officeDocument/2006/relationships/hyperlink" Target="https://jamanetwork.com/journals/jamadermatology" TargetMode="External"/><Relationship Id="rId10" Type="http://schemas.openxmlformats.org/officeDocument/2006/relationships/hyperlink" Target="https://jamanetwork.com/journals/jamaotolaryngology" TargetMode="External"/><Relationship Id="rId4" Type="http://schemas.openxmlformats.org/officeDocument/2006/relationships/hyperlink" Target="https://jamanetwork.com/journals/jamacardiology" TargetMode="External"/><Relationship Id="rId9" Type="http://schemas.openxmlformats.org/officeDocument/2006/relationships/hyperlink" Target="https://jamanetwork.com/journals/jamaophthalmology" TargetMode="External"/><Relationship Id="rId14" Type="http://schemas.openxmlformats.org/officeDocument/2006/relationships/hyperlink" Target="http://jamanetwor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8146CB-DB45-104A-B046-FAAC9323B91F}"/>
              </a:ext>
            </a:extLst>
          </p:cNvPr>
          <p:cNvSpPr>
            <a:spLocks noGrp="1"/>
          </p:cNvSpPr>
          <p:nvPr>
            <p:ph type="body" sz="quarter" idx="10"/>
          </p:nvPr>
        </p:nvSpPr>
        <p:spPr/>
        <p:txBody>
          <a:bodyPr/>
          <a:lstStyle/>
          <a:p>
            <a:endParaRPr lang="en-US"/>
          </a:p>
        </p:txBody>
      </p:sp>
      <p:sp>
        <p:nvSpPr>
          <p:cNvPr id="3" name="Picture Placeholder 2">
            <a:extLst>
              <a:ext uri="{FF2B5EF4-FFF2-40B4-BE49-F238E27FC236}">
                <a16:creationId xmlns:a16="http://schemas.microsoft.com/office/drawing/2014/main" id="{AF02F04E-6D74-A845-A98A-E4196B61CE5E}"/>
              </a:ext>
            </a:extLst>
          </p:cNvPr>
          <p:cNvSpPr>
            <a:spLocks noGrp="1"/>
          </p:cNvSpPr>
          <p:nvPr>
            <p:ph type="pic" sz="quarter" idx="11"/>
          </p:nvPr>
        </p:nvSpPr>
        <p:spPr/>
      </p:sp>
      <p:sp>
        <p:nvSpPr>
          <p:cNvPr id="4" name="TextBox 3">
            <a:extLst>
              <a:ext uri="{FF2B5EF4-FFF2-40B4-BE49-F238E27FC236}">
                <a16:creationId xmlns:a16="http://schemas.microsoft.com/office/drawing/2014/main" id="{A6666EBE-F386-9D49-A510-C8D8EC471FAF}"/>
              </a:ext>
            </a:extLst>
          </p:cNvPr>
          <p:cNvSpPr txBox="1"/>
          <p:nvPr/>
        </p:nvSpPr>
        <p:spPr>
          <a:xfrm>
            <a:off x="516891" y="6155274"/>
            <a:ext cx="3325351" cy="2564869"/>
          </a:xfrm>
          <a:prstGeom prst="rect">
            <a:avLst/>
          </a:prstGeom>
          <a:noFill/>
        </p:spPr>
        <p:txBody>
          <a:bodyPr wrap="square" lIns="0" tIns="0" rIns="0" bIns="0" rtlCol="0">
            <a:spAutoFit/>
          </a:bodyPr>
          <a:lstStyle/>
          <a:p>
            <a:pPr>
              <a:lnSpc>
                <a:spcPts val="1420"/>
              </a:lnSpc>
              <a:spcAft>
                <a:spcPts val="300"/>
              </a:spcAft>
            </a:pPr>
            <a:r>
              <a:rPr lang="en-US" sz="1100" i="1" dirty="0">
                <a:latin typeface="Helvetica" pitchFamily="2" charset="0"/>
                <a:hlinkClick r:id="rId3"/>
              </a:rPr>
              <a:t>JAMA</a:t>
            </a:r>
            <a:r>
              <a:rPr lang="en-US" sz="1100" i="1" baseline="30000" dirty="0">
                <a:latin typeface="Helvetica" pitchFamily="2" charset="0"/>
                <a:hlinkClick r:id="rId3"/>
              </a:rPr>
              <a:t>®</a:t>
            </a:r>
            <a:endParaRPr lang="en-US" sz="1100" i="1" dirty="0">
              <a:latin typeface="Helvetica" pitchFamily="2" charset="0"/>
              <a:hlinkClick r:id="rId4"/>
            </a:endParaRPr>
          </a:p>
          <a:p>
            <a:pPr>
              <a:lnSpc>
                <a:spcPts val="1420"/>
              </a:lnSpc>
              <a:spcAft>
                <a:spcPts val="300"/>
              </a:spcAft>
            </a:pPr>
            <a:r>
              <a:rPr lang="en-US" sz="1100" i="1" dirty="0">
                <a:latin typeface="Helvetica" pitchFamily="2" charset="0"/>
                <a:hlinkClick r:id="rId4"/>
              </a:rPr>
              <a:t>JAMA Cardiology</a:t>
            </a:r>
            <a:endParaRPr lang="en-US" sz="1100" dirty="0">
              <a:latin typeface="Helvetica" pitchFamily="2" charset="0"/>
            </a:endParaRPr>
          </a:p>
          <a:p>
            <a:pPr>
              <a:lnSpc>
                <a:spcPts val="1420"/>
              </a:lnSpc>
              <a:spcAft>
                <a:spcPts val="300"/>
              </a:spcAft>
            </a:pPr>
            <a:r>
              <a:rPr lang="en-US" sz="1100" i="1" dirty="0">
                <a:latin typeface="Helvetica" pitchFamily="2" charset="0"/>
                <a:hlinkClick r:id="rId5"/>
              </a:rPr>
              <a:t>JAMA Dermatology</a:t>
            </a:r>
            <a:endParaRPr lang="en-US" sz="1100" dirty="0">
              <a:latin typeface="Helvetica" pitchFamily="2" charset="0"/>
            </a:endParaRPr>
          </a:p>
          <a:p>
            <a:pPr>
              <a:lnSpc>
                <a:spcPts val="1420"/>
              </a:lnSpc>
              <a:spcAft>
                <a:spcPts val="300"/>
              </a:spcAft>
            </a:pPr>
            <a:r>
              <a:rPr lang="en-US" sz="1100" i="1">
                <a:latin typeface="Helvetica" pitchFamily="2" charset="0"/>
                <a:hlinkClick r:id="rId6"/>
              </a:rPr>
              <a:t>JAMA </a:t>
            </a:r>
            <a:r>
              <a:rPr lang="en-US" sz="1100" i="1" dirty="0">
                <a:latin typeface="Helvetica" pitchFamily="2" charset="0"/>
                <a:hlinkClick r:id="rId6"/>
              </a:rPr>
              <a:t>Internal Medicine</a:t>
            </a:r>
            <a:endParaRPr lang="en-US" sz="1100" dirty="0">
              <a:latin typeface="Helvetica" pitchFamily="2" charset="0"/>
            </a:endParaRPr>
          </a:p>
          <a:p>
            <a:pPr>
              <a:lnSpc>
                <a:spcPts val="1420"/>
              </a:lnSpc>
              <a:spcAft>
                <a:spcPts val="300"/>
              </a:spcAft>
            </a:pPr>
            <a:r>
              <a:rPr lang="en-US" sz="1100" i="1" dirty="0">
                <a:latin typeface="Helvetica" pitchFamily="2" charset="0"/>
                <a:hlinkClick r:id="rId7"/>
              </a:rPr>
              <a:t>JAMA Neurology</a:t>
            </a:r>
            <a:endParaRPr lang="en-US" sz="1100" dirty="0">
              <a:latin typeface="Helvetica" pitchFamily="2" charset="0"/>
            </a:endParaRPr>
          </a:p>
          <a:p>
            <a:pPr>
              <a:lnSpc>
                <a:spcPts val="1420"/>
              </a:lnSpc>
              <a:spcAft>
                <a:spcPts val="300"/>
              </a:spcAft>
            </a:pPr>
            <a:r>
              <a:rPr lang="en-US" sz="1100" i="1" dirty="0">
                <a:latin typeface="Helvetica" pitchFamily="2" charset="0"/>
                <a:hlinkClick r:id="rId8"/>
              </a:rPr>
              <a:t>JAMA Oncology</a:t>
            </a:r>
            <a:endParaRPr lang="en-US" sz="1100" dirty="0">
              <a:latin typeface="Helvetica" pitchFamily="2" charset="0"/>
            </a:endParaRPr>
          </a:p>
          <a:p>
            <a:pPr>
              <a:lnSpc>
                <a:spcPts val="1420"/>
              </a:lnSpc>
              <a:spcAft>
                <a:spcPts val="300"/>
              </a:spcAft>
            </a:pPr>
            <a:r>
              <a:rPr lang="en-US" sz="1100" i="1" dirty="0">
                <a:latin typeface="Helvetica" pitchFamily="2" charset="0"/>
                <a:hlinkClick r:id="rId9"/>
              </a:rPr>
              <a:t>JAMA Ophthalmology</a:t>
            </a:r>
            <a:endParaRPr lang="en-US" sz="1100" dirty="0">
              <a:latin typeface="Helvetica" pitchFamily="2" charset="0"/>
            </a:endParaRPr>
          </a:p>
          <a:p>
            <a:pPr>
              <a:lnSpc>
                <a:spcPts val="1420"/>
              </a:lnSpc>
              <a:spcAft>
                <a:spcPts val="300"/>
              </a:spcAft>
            </a:pPr>
            <a:r>
              <a:rPr lang="en-US" sz="1100" i="1" dirty="0">
                <a:latin typeface="Helvetica" pitchFamily="2" charset="0"/>
                <a:hlinkClick r:id="rId10"/>
              </a:rPr>
              <a:t>JAMA Otolaryngology–Head &amp; Neck Surgery</a:t>
            </a:r>
            <a:endParaRPr lang="en-US" sz="1100" dirty="0">
              <a:latin typeface="Helvetica" pitchFamily="2" charset="0"/>
            </a:endParaRPr>
          </a:p>
          <a:p>
            <a:pPr>
              <a:lnSpc>
                <a:spcPts val="1420"/>
              </a:lnSpc>
              <a:spcAft>
                <a:spcPts val="300"/>
              </a:spcAft>
            </a:pPr>
            <a:r>
              <a:rPr lang="en-US" sz="1100" i="1" dirty="0">
                <a:latin typeface="Helvetica" pitchFamily="2" charset="0"/>
                <a:hlinkClick r:id="rId11"/>
              </a:rPr>
              <a:t>JAMA Pediatrics</a:t>
            </a:r>
            <a:endParaRPr lang="en-US" sz="1100" dirty="0">
              <a:latin typeface="Helvetica" pitchFamily="2" charset="0"/>
            </a:endParaRPr>
          </a:p>
          <a:p>
            <a:pPr>
              <a:lnSpc>
                <a:spcPts val="1420"/>
              </a:lnSpc>
              <a:spcAft>
                <a:spcPts val="300"/>
              </a:spcAft>
            </a:pPr>
            <a:r>
              <a:rPr lang="en-US" sz="1100" i="1" dirty="0">
                <a:latin typeface="Helvetica" pitchFamily="2" charset="0"/>
                <a:hlinkClick r:id="rId12"/>
              </a:rPr>
              <a:t>JAMA Psychiatry</a:t>
            </a:r>
            <a:endParaRPr lang="en-US" sz="1100" dirty="0">
              <a:latin typeface="Helvetica" pitchFamily="2" charset="0"/>
            </a:endParaRPr>
          </a:p>
          <a:p>
            <a:pPr>
              <a:lnSpc>
                <a:spcPts val="1420"/>
              </a:lnSpc>
              <a:spcAft>
                <a:spcPts val="300"/>
              </a:spcAft>
            </a:pPr>
            <a:r>
              <a:rPr lang="en-US" sz="1100" i="1" dirty="0">
                <a:latin typeface="Helvetica" pitchFamily="2" charset="0"/>
                <a:hlinkClick r:id="rId13"/>
              </a:rPr>
              <a:t>JAMA Surgery </a:t>
            </a:r>
            <a:endParaRPr lang="en-US" sz="1100" i="1" dirty="0">
              <a:latin typeface="Helvetica" pitchFamily="2" charset="0"/>
            </a:endParaRPr>
          </a:p>
          <a:p>
            <a:pPr>
              <a:lnSpc>
                <a:spcPts val="1420"/>
              </a:lnSpc>
              <a:spcAft>
                <a:spcPts val="300"/>
              </a:spcAft>
            </a:pPr>
            <a:endParaRPr lang="en-US" sz="1100" dirty="0">
              <a:latin typeface="Helvetica" pitchFamily="2" charset="0"/>
            </a:endParaRPr>
          </a:p>
        </p:txBody>
      </p:sp>
      <p:sp>
        <p:nvSpPr>
          <p:cNvPr id="5" name="Rectangle 4">
            <a:hlinkClick r:id="rId14"/>
            <a:extLst>
              <a:ext uri="{FF2B5EF4-FFF2-40B4-BE49-F238E27FC236}">
                <a16:creationId xmlns:a16="http://schemas.microsoft.com/office/drawing/2014/main" id="{B65A1ED8-3720-7648-9F77-228FB85BBC94}"/>
              </a:ext>
            </a:extLst>
          </p:cNvPr>
          <p:cNvSpPr/>
          <p:nvPr/>
        </p:nvSpPr>
        <p:spPr>
          <a:xfrm>
            <a:off x="3093396" y="4260715"/>
            <a:ext cx="1264595" cy="38910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8196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02-end-user-flyer-librarians-r6-pptx-with-draft-instructions" id="{1B5E420E-991A-FE4E-8396-969CE57FA1E5}" vid="{CAA939DD-72C8-C343-94F5-D382485A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22-002-end-user-flyer-librarians-final</Template>
  <TotalTime>1</TotalTime>
  <Words>142</Words>
  <Application>Microsoft Office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Dawson</dc:creator>
  <cp:lastModifiedBy>Lindsay Dawson</cp:lastModifiedBy>
  <cp:revision>2</cp:revision>
  <dcterms:created xsi:type="dcterms:W3CDTF">2022-02-07T22:32:50Z</dcterms:created>
  <dcterms:modified xsi:type="dcterms:W3CDTF">2022-02-11T16:56:09Z</dcterms:modified>
</cp:coreProperties>
</file>